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notesMasterIdLst>
    <p:notesMasterId r:id="rId11"/>
  </p:notesMasterIdLst>
  <p:sldSz cx="14630400" cy="8229600"/>
  <p:notesSz cx="8229600" cy="14630400"/>
  <p:embeddedFontLst>
    <p:embeddedFont>
      <p:font typeface="Nunito Semi Bold"/>
      <p:regular r:id="rId16"/>
    </p:embeddedFont>
    <p:embeddedFont>
      <p:font typeface="Nunito Semi Bold"/>
      <p:regular r:id="rId17"/>
    </p:embeddedFont>
    <p:embeddedFont>
      <p:font typeface="Nunito Semi Bold"/>
      <p:regular r:id="rId18"/>
    </p:embeddedFont>
    <p:embeddedFont>
      <p:font typeface="Nunito Semi Bold"/>
      <p:regular r:id="rId19"/>
    </p:embeddedFont>
    <p:embeddedFont>
      <p:font typeface="PT Sans"/>
      <p:regular r:id="rId20"/>
    </p:embeddedFont>
    <p:embeddedFont>
      <p:font typeface="PT Sans"/>
      <p:regular r:id="rId21"/>
    </p:embeddedFont>
    <p:embeddedFont>
      <p:font typeface="PT Sans"/>
      <p:regular r:id="rId22"/>
    </p:embeddedFont>
    <p:embeddedFont>
      <p:font typeface="PT Sans"/>
      <p:regular r:id="rId23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6" Type="http://schemas.openxmlformats.org/officeDocument/2006/relationships/font" Target="fonts/font1.fntdata"/><Relationship Id="rId17" Type="http://schemas.openxmlformats.org/officeDocument/2006/relationships/font" Target="fonts/font2.fntdata"/><Relationship Id="rId18" Type="http://schemas.openxmlformats.org/officeDocument/2006/relationships/font" Target="fonts/font3.fntdata"/><Relationship Id="rId19" Type="http://schemas.openxmlformats.org/officeDocument/2006/relationships/font" Target="fonts/font4.fntdata"/><Relationship Id="rId20" Type="http://schemas.openxmlformats.org/officeDocument/2006/relationships/font" Target="fonts/font5.fntdata"/><Relationship Id="rId21" Type="http://schemas.openxmlformats.org/officeDocument/2006/relationships/font" Target="fonts/font6.fntdata"/><Relationship Id="rId22" Type="http://schemas.openxmlformats.org/officeDocument/2006/relationships/font" Target="fonts/font7.fntdata"/><Relationship Id="rId23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slideLayout" Target="../slideLayouts/slideLayout5.xml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slideLayout" Target="../slideLayouts/slideLayout6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slideLayout" Target="../slideLayouts/slideLayout8.xml"/><Relationship Id="rId7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265158"/>
            <a:ext cx="7468553" cy="3886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7650"/>
              </a:lnSpc>
              <a:buNone/>
            </a:pPr>
            <a:r>
              <a:rPr lang="en-US" sz="61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Recommendation Systems: Connecting Customers to Products</a:t>
            </a:r>
            <a:endParaRPr lang="en-US" sz="6100" dirty="0"/>
          </a:p>
        </p:txBody>
      </p:sp>
      <p:sp>
        <p:nvSpPr>
          <p:cNvPr id="4" name="Text 1"/>
          <p:cNvSpPr/>
          <p:nvPr/>
        </p:nvSpPr>
        <p:spPr>
          <a:xfrm>
            <a:off x="837724" y="5510332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Recommender systems use data to predict user preferences and suggest relevant products, improving customer experience and driving sales.</a:t>
            </a:r>
            <a:endParaRPr lang="en-US" sz="1850" dirty="0"/>
          </a:p>
        </p:txBody>
      </p:sp>
      <p:sp>
        <p:nvSpPr>
          <p:cNvPr id="5" name="Shape 2"/>
          <p:cNvSpPr/>
          <p:nvPr/>
        </p:nvSpPr>
        <p:spPr>
          <a:xfrm>
            <a:off x="837724" y="6563439"/>
            <a:ext cx="382905" cy="382905"/>
          </a:xfrm>
          <a:prstGeom prst="roundRect">
            <a:avLst>
              <a:gd name="adj" fmla="val 23878209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344" y="6571059"/>
            <a:ext cx="367665" cy="36766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340287" y="6545580"/>
            <a:ext cx="2280523" cy="418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50"/>
              </a:lnSpc>
              <a:buNone/>
            </a:pPr>
            <a:r>
              <a:rPr lang="en-US" sz="2350" b="1" dirty="0">
                <a:solidFill>
                  <a:srgbClr val="FFFFFF"/>
                </a:solidFill>
                <a:latin typeface="PT Sans Bold" pitchFamily="34" charset="0"/>
                <a:ea typeface="PT Sans Bold" pitchFamily="34" charset="-122"/>
                <a:cs typeface="PT Sans Bold" pitchFamily="34" charset="-120"/>
              </a:rPr>
              <a:t>by Nikith Ainapuri</a:t>
            </a:r>
            <a:endParaRPr lang="en-US" sz="23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3914" y="655439"/>
            <a:ext cx="7476173" cy="14016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What is a Recommender System?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3914" y="2682359"/>
            <a:ext cx="536019" cy="536019"/>
          </a:xfrm>
          <a:prstGeom prst="roundRect">
            <a:avLst>
              <a:gd name="adj" fmla="val 66680"/>
            </a:avLst>
          </a:prstGeom>
          <a:solidFill>
            <a:srgbClr val="00002E"/>
          </a:solidFill>
          <a:ln w="22860">
            <a:solidFill>
              <a:srgbClr val="F2B42D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00958" y="2782133"/>
            <a:ext cx="201811" cy="336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6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1</a:t>
            </a:r>
            <a:endParaRPr lang="en-US" sz="2600" dirty="0"/>
          </a:p>
        </p:txBody>
      </p:sp>
      <p:sp>
        <p:nvSpPr>
          <p:cNvPr id="6" name="Text 3"/>
          <p:cNvSpPr/>
          <p:nvPr/>
        </p:nvSpPr>
        <p:spPr>
          <a:xfrm>
            <a:off x="1608177" y="2682359"/>
            <a:ext cx="2844760" cy="700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Personalized Recommendations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608177" y="3525798"/>
            <a:ext cx="2844760" cy="15244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Recommender systems use data to personalize product suggestions for each individual user.</a:t>
            </a:r>
            <a:endParaRPr lang="en-US" sz="1850" dirty="0"/>
          </a:p>
        </p:txBody>
      </p:sp>
      <p:sp>
        <p:nvSpPr>
          <p:cNvPr id="8" name="Shape 5"/>
          <p:cNvSpPr/>
          <p:nvPr/>
        </p:nvSpPr>
        <p:spPr>
          <a:xfrm>
            <a:off x="4691182" y="2682359"/>
            <a:ext cx="536019" cy="536019"/>
          </a:xfrm>
          <a:prstGeom prst="roundRect">
            <a:avLst>
              <a:gd name="adj" fmla="val 66680"/>
            </a:avLst>
          </a:prstGeom>
          <a:solidFill>
            <a:srgbClr val="00002E"/>
          </a:solidFill>
          <a:ln w="22860">
            <a:solidFill>
              <a:srgbClr val="D7425E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4858226" y="2782133"/>
            <a:ext cx="201811" cy="336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6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2</a:t>
            </a:r>
            <a:endParaRPr lang="en-US" sz="2600" dirty="0"/>
          </a:p>
        </p:txBody>
      </p:sp>
      <p:sp>
        <p:nvSpPr>
          <p:cNvPr id="10" name="Text 7"/>
          <p:cNvSpPr/>
          <p:nvPr/>
        </p:nvSpPr>
        <p:spPr>
          <a:xfrm>
            <a:off x="5465445" y="2682359"/>
            <a:ext cx="2844760" cy="700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Improving Customer Experience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465445" y="3525798"/>
            <a:ext cx="2844760" cy="22867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Personalized recommendations enhance customer satisfaction by presenting relevant items that align with their interests.</a:t>
            </a:r>
            <a:endParaRPr lang="en-US" sz="1850" dirty="0"/>
          </a:p>
        </p:txBody>
      </p:sp>
      <p:sp>
        <p:nvSpPr>
          <p:cNvPr id="12" name="Shape 9"/>
          <p:cNvSpPr/>
          <p:nvPr/>
        </p:nvSpPr>
        <p:spPr>
          <a:xfrm>
            <a:off x="833914" y="6318766"/>
            <a:ext cx="536019" cy="536019"/>
          </a:xfrm>
          <a:prstGeom prst="roundRect">
            <a:avLst>
              <a:gd name="adj" fmla="val 66680"/>
            </a:avLst>
          </a:prstGeom>
          <a:solidFill>
            <a:srgbClr val="00002E"/>
          </a:solidFill>
          <a:ln w="22860">
            <a:solidFill>
              <a:srgbClr val="DD785E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1000958" y="6418540"/>
            <a:ext cx="201811" cy="336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6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3</a:t>
            </a:r>
            <a:endParaRPr lang="en-US" sz="2600" dirty="0"/>
          </a:p>
        </p:txBody>
      </p:sp>
      <p:sp>
        <p:nvSpPr>
          <p:cNvPr id="14" name="Text 11"/>
          <p:cNvSpPr/>
          <p:nvPr/>
        </p:nvSpPr>
        <p:spPr>
          <a:xfrm>
            <a:off x="1608177" y="6318766"/>
            <a:ext cx="2803208" cy="3502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Driving Sales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608177" y="6811923"/>
            <a:ext cx="6701909" cy="7622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Effective recommendations increase product visibility and encourage users to purchase more.</a:t>
            </a: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294215"/>
            <a:ext cx="11806237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Key Components of Recommendation Engines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59652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Data Collection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4187785"/>
            <a:ext cx="3928586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Gathering information about users, products, and their interactions is crucial for building accurate recommendations.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5357813" y="359652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Model Training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57813" y="4187785"/>
            <a:ext cx="3928586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Algorithms are trained on collected data to learn patterns and predict user preferences.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9877901" y="3596521"/>
            <a:ext cx="3733086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Recommendation Generation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7901" y="4187785"/>
            <a:ext cx="3928586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The trained model generates recommendations based on user data and product attributes.</a:t>
            </a:r>
            <a:endParaRPr lang="en-US" sz="18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9144000" y="0"/>
            <a:ext cx="5486400" cy="8229600"/>
          </a:xfrm>
          <a:prstGeom prst="rect">
            <a:avLst/>
          </a:prstGeom>
          <a:solidFill>
            <a:srgbClr val="E5E0DF"/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7724" y="2155150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Collaborative Filtering: Leveraging User Interactions</a:t>
            </a:r>
            <a:endParaRPr lang="en-US" sz="4400" dirty="0"/>
          </a:p>
        </p:txBody>
      </p:sp>
      <p:sp>
        <p:nvSpPr>
          <p:cNvPr id="6" name="Shape 2"/>
          <p:cNvSpPr/>
          <p:nvPr/>
        </p:nvSpPr>
        <p:spPr>
          <a:xfrm>
            <a:off x="837724" y="3922157"/>
            <a:ext cx="7468553" cy="2152174"/>
          </a:xfrm>
          <a:prstGeom prst="roundRect">
            <a:avLst>
              <a:gd name="adj" fmla="val 16684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7" name="Shape 3"/>
          <p:cNvSpPr/>
          <p:nvPr/>
        </p:nvSpPr>
        <p:spPr>
          <a:xfrm>
            <a:off x="845344" y="3929777"/>
            <a:ext cx="7453312" cy="106846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8" name="Text 4"/>
          <p:cNvSpPr/>
          <p:nvPr/>
        </p:nvSpPr>
        <p:spPr>
          <a:xfrm>
            <a:off x="1084659" y="4080986"/>
            <a:ext cx="324421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Based on user-item interactions</a:t>
            </a:r>
            <a:endParaRPr lang="en-US" sz="1850" dirty="0"/>
          </a:p>
        </p:txBody>
      </p:sp>
      <p:sp>
        <p:nvSpPr>
          <p:cNvPr id="9" name="Text 5"/>
          <p:cNvSpPr/>
          <p:nvPr/>
        </p:nvSpPr>
        <p:spPr>
          <a:xfrm>
            <a:off x="4815126" y="4080986"/>
            <a:ext cx="324421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Identifying similar users or products</a:t>
            </a:r>
            <a:endParaRPr lang="en-US" sz="1850" dirty="0"/>
          </a:p>
        </p:txBody>
      </p:sp>
      <p:sp>
        <p:nvSpPr>
          <p:cNvPr id="10" name="Shape 6"/>
          <p:cNvSpPr/>
          <p:nvPr/>
        </p:nvSpPr>
        <p:spPr>
          <a:xfrm>
            <a:off x="845344" y="4998244"/>
            <a:ext cx="7453312" cy="106846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1" name="Text 7"/>
          <p:cNvSpPr/>
          <p:nvPr/>
        </p:nvSpPr>
        <p:spPr>
          <a:xfrm>
            <a:off x="1084659" y="5149453"/>
            <a:ext cx="324421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Recommending items liked by similar users</a:t>
            </a:r>
            <a:endParaRPr lang="en-US" sz="1850" dirty="0"/>
          </a:p>
        </p:txBody>
      </p:sp>
      <p:sp>
        <p:nvSpPr>
          <p:cNvPr id="12" name="Text 8"/>
          <p:cNvSpPr/>
          <p:nvPr/>
        </p:nvSpPr>
        <p:spPr>
          <a:xfrm>
            <a:off x="4815126" y="5149453"/>
            <a:ext cx="324421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Example: "Users who liked this product also liked..."</a:t>
            </a:r>
            <a:endParaRPr lang="en-US" sz="18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67093" y="614720"/>
            <a:ext cx="7582614" cy="13120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150"/>
              </a:lnSpc>
              <a:buNone/>
            </a:pPr>
            <a:r>
              <a:rPr lang="en-US" sz="41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Content-Based Filtering: Analyzing Product Attributes</a:t>
            </a:r>
            <a:endParaRPr lang="en-US" sz="41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7093" y="2261354"/>
            <a:ext cx="1115258" cy="1784509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716917" y="2484358"/>
            <a:ext cx="3292078" cy="328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Analyzing Product Features</a:t>
            </a:r>
            <a:endParaRPr lang="en-US" sz="2050" dirty="0"/>
          </a:p>
        </p:txBody>
      </p:sp>
      <p:sp>
        <p:nvSpPr>
          <p:cNvPr id="6" name="Text 2"/>
          <p:cNvSpPr/>
          <p:nvPr/>
        </p:nvSpPr>
        <p:spPr>
          <a:xfrm>
            <a:off x="7716917" y="2946202"/>
            <a:ext cx="6132790" cy="7138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Identifying keywords, descriptions, and attributes that characterize products.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7093" y="4045863"/>
            <a:ext cx="1115258" cy="1784509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716917" y="4268867"/>
            <a:ext cx="2624257" cy="328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User Profile Creation</a:t>
            </a:r>
            <a:endParaRPr lang="en-US" sz="2050" dirty="0"/>
          </a:p>
        </p:txBody>
      </p:sp>
      <p:sp>
        <p:nvSpPr>
          <p:cNvPr id="9" name="Text 4"/>
          <p:cNvSpPr/>
          <p:nvPr/>
        </p:nvSpPr>
        <p:spPr>
          <a:xfrm>
            <a:off x="7716917" y="4730710"/>
            <a:ext cx="6132790" cy="7138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Building a profile of user preferences based on their past interactions with similar products.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7093" y="5830372"/>
            <a:ext cx="1115258" cy="1784509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716917" y="6053376"/>
            <a:ext cx="3398639" cy="328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Matching Products to Profile</a:t>
            </a:r>
            <a:endParaRPr lang="en-US" sz="2050" dirty="0"/>
          </a:p>
        </p:txBody>
      </p:sp>
      <p:sp>
        <p:nvSpPr>
          <p:cNvPr id="12" name="Text 6"/>
          <p:cNvSpPr/>
          <p:nvPr/>
        </p:nvSpPr>
        <p:spPr>
          <a:xfrm>
            <a:off x="7716917" y="6515219"/>
            <a:ext cx="6132790" cy="7138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Recommending products that match the user's profile and interests.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751165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Hybrid Approaches: Combining Techniques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324124" y="2518172"/>
            <a:ext cx="3614618" cy="2935010"/>
          </a:xfrm>
          <a:prstGeom prst="roundRect">
            <a:avLst>
              <a:gd name="adj" fmla="val 12234"/>
            </a:avLst>
          </a:prstGeom>
          <a:solidFill>
            <a:srgbClr val="00002E"/>
          </a:solidFill>
          <a:ln w="22860">
            <a:solidFill>
              <a:srgbClr val="F2B42D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86299" y="278034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Improved Accuracy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86299" y="3275886"/>
            <a:ext cx="3090267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Combining different recommendation techniques enhances the accuracy and diversity of suggestions.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10178058" y="2518172"/>
            <a:ext cx="3614618" cy="2935010"/>
          </a:xfrm>
          <a:prstGeom prst="roundRect">
            <a:avLst>
              <a:gd name="adj" fmla="val 12234"/>
            </a:avLst>
          </a:prstGeom>
          <a:solidFill>
            <a:srgbClr val="00002E"/>
          </a:solidFill>
          <a:ln w="22860">
            <a:solidFill>
              <a:srgbClr val="D7425E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440233" y="2780347"/>
            <a:ext cx="3040380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Overcoming Limitations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440233" y="3275886"/>
            <a:ext cx="3090267" cy="1915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Hybrid approaches address the shortcomings of individual techniques, providing more robust recommendations.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6324124" y="5692497"/>
            <a:ext cx="7468553" cy="1785938"/>
          </a:xfrm>
          <a:prstGeom prst="roundRect">
            <a:avLst>
              <a:gd name="adj" fmla="val 20105"/>
            </a:avLst>
          </a:prstGeom>
          <a:solidFill>
            <a:srgbClr val="00002E"/>
          </a:solidFill>
          <a:ln w="22860">
            <a:solidFill>
              <a:srgbClr val="DD785E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586299" y="5954673"/>
            <a:ext cx="3291721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Enhanced Personalization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86299" y="6450211"/>
            <a:ext cx="6944201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Utilizing multiple sources of information leads to a more personalized experience for users.</a:t>
            </a:r>
            <a:endParaRPr lang="en-US" sz="18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2328" y="609243"/>
            <a:ext cx="7632144" cy="12703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000"/>
              </a:lnSpc>
              <a:buNone/>
            </a:pPr>
            <a:r>
              <a:rPr lang="en-US" sz="40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Recommendation Systems in E-Commerce</a:t>
            </a:r>
            <a:endParaRPr lang="en-US" sz="40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2328" y="2203609"/>
            <a:ext cx="539948" cy="53994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42328" y="2959537"/>
            <a:ext cx="3654028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Personalized Product Suggestions</a:t>
            </a:r>
            <a:endParaRPr lang="en-US" sz="2000" dirty="0"/>
          </a:p>
        </p:txBody>
      </p:sp>
      <p:sp>
        <p:nvSpPr>
          <p:cNvPr id="6" name="Text 2"/>
          <p:cNvSpPr/>
          <p:nvPr/>
        </p:nvSpPr>
        <p:spPr>
          <a:xfrm>
            <a:off x="6242328" y="3724156"/>
            <a:ext cx="3654028" cy="1036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Recommending products based on browsing history, purchase history, and user preferences.</a:t>
            </a:r>
            <a:endParaRPr lang="en-US" sz="17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0325" y="2203609"/>
            <a:ext cx="539948" cy="53994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0220325" y="2959537"/>
            <a:ext cx="2540913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Product Discovery</a:t>
            </a:r>
            <a:endParaRPr lang="en-US" sz="2000" dirty="0"/>
          </a:p>
        </p:txBody>
      </p:sp>
      <p:sp>
        <p:nvSpPr>
          <p:cNvPr id="9" name="Text 4"/>
          <p:cNvSpPr/>
          <p:nvPr/>
        </p:nvSpPr>
        <p:spPr>
          <a:xfrm>
            <a:off x="10220325" y="3406616"/>
            <a:ext cx="3654147" cy="1036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Introducing users to new and relevant products they might not have found otherwise.</a:t>
            </a:r>
            <a:endParaRPr lang="en-US" sz="17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2328" y="5408652"/>
            <a:ext cx="539948" cy="53994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242328" y="6164580"/>
            <a:ext cx="2540913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Boosting Sales</a:t>
            </a:r>
            <a:endParaRPr lang="en-US" sz="2000" dirty="0"/>
          </a:p>
        </p:txBody>
      </p:sp>
      <p:sp>
        <p:nvSpPr>
          <p:cNvPr id="12" name="Text 6"/>
          <p:cNvSpPr/>
          <p:nvPr/>
        </p:nvSpPr>
        <p:spPr>
          <a:xfrm>
            <a:off x="6242328" y="6611660"/>
            <a:ext cx="3654028" cy="6910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Increasing product visibility and encouraging users to purchase more.</a:t>
            </a:r>
            <a:endParaRPr lang="en-US" sz="170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20325" y="5408652"/>
            <a:ext cx="539948" cy="539948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0220325" y="6164580"/>
            <a:ext cx="3654147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Improving Customer Satisfaction</a:t>
            </a:r>
            <a:endParaRPr lang="en-US" sz="2000" dirty="0"/>
          </a:p>
        </p:txBody>
      </p:sp>
      <p:sp>
        <p:nvSpPr>
          <p:cNvPr id="15" name="Text 8"/>
          <p:cNvSpPr/>
          <p:nvPr/>
        </p:nvSpPr>
        <p:spPr>
          <a:xfrm>
            <a:off x="10220325" y="6929199"/>
            <a:ext cx="3654147" cy="6910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Providing a more personalized and enjoyable shopping experience.</a:t>
            </a:r>
            <a:endParaRPr lang="en-US" sz="17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71141" y="618292"/>
            <a:ext cx="7574518" cy="13187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150"/>
              </a:lnSpc>
              <a:buNone/>
            </a:pPr>
            <a:r>
              <a:rPr lang="en-US" sz="41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Example: Amazon's Product Recommendation Engine</a:t>
            </a:r>
            <a:endParaRPr lang="en-US" sz="4150" dirty="0"/>
          </a:p>
        </p:txBody>
      </p:sp>
      <p:sp>
        <p:nvSpPr>
          <p:cNvPr id="4" name="Shape 1"/>
          <p:cNvSpPr/>
          <p:nvPr/>
        </p:nvSpPr>
        <p:spPr>
          <a:xfrm>
            <a:off x="6592133" y="2273260"/>
            <a:ext cx="30480" cy="5337929"/>
          </a:xfrm>
          <a:prstGeom prst="roundRect">
            <a:avLst>
              <a:gd name="adj" fmla="val 1103469"/>
            </a:avLst>
          </a:prstGeom>
          <a:solidFill>
            <a:srgbClr val="FFFFFF">
              <a:alpha val="24000"/>
            </a:srgbClr>
          </a:solidFill>
          <a:ln/>
        </p:spPr>
      </p:sp>
      <p:sp>
        <p:nvSpPr>
          <p:cNvPr id="5" name="Shape 2"/>
          <p:cNvSpPr/>
          <p:nvPr/>
        </p:nvSpPr>
        <p:spPr>
          <a:xfrm>
            <a:off x="6829127" y="2762369"/>
            <a:ext cx="784741" cy="30480"/>
          </a:xfrm>
          <a:prstGeom prst="roundRect">
            <a:avLst>
              <a:gd name="adj" fmla="val 1103469"/>
            </a:avLst>
          </a:prstGeom>
          <a:solidFill>
            <a:srgbClr val="F2B42D"/>
          </a:solidFill>
          <a:ln/>
        </p:spPr>
      </p:sp>
      <p:sp>
        <p:nvSpPr>
          <p:cNvPr id="6" name="Shape 3"/>
          <p:cNvSpPr/>
          <p:nvPr/>
        </p:nvSpPr>
        <p:spPr>
          <a:xfrm>
            <a:off x="6355140" y="2525435"/>
            <a:ext cx="504468" cy="504468"/>
          </a:xfrm>
          <a:prstGeom prst="roundRect">
            <a:avLst>
              <a:gd name="adj" fmla="val 66672"/>
            </a:avLst>
          </a:prstGeom>
          <a:solidFill>
            <a:srgbClr val="00002E"/>
          </a:solidFill>
          <a:ln w="22860">
            <a:solidFill>
              <a:srgbClr val="F2B42D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512421" y="2619375"/>
            <a:ext cx="189905" cy="3165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24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1</a:t>
            </a:r>
            <a:endParaRPr lang="en-US" sz="2450" dirty="0"/>
          </a:p>
        </p:txBody>
      </p:sp>
      <p:sp>
        <p:nvSpPr>
          <p:cNvPr id="8" name="Text 5"/>
          <p:cNvSpPr/>
          <p:nvPr/>
        </p:nvSpPr>
        <p:spPr>
          <a:xfrm>
            <a:off x="7840504" y="2497455"/>
            <a:ext cx="2637830" cy="3298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Data Collection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7840504" y="2961680"/>
            <a:ext cx="6005155" cy="7172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Amazon gathers data from user browsing, purchase history, product ratings, and search queries.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829127" y="4616410"/>
            <a:ext cx="784741" cy="30480"/>
          </a:xfrm>
          <a:prstGeom prst="roundRect">
            <a:avLst>
              <a:gd name="adj" fmla="val 1103469"/>
            </a:avLst>
          </a:prstGeom>
          <a:solidFill>
            <a:srgbClr val="D7425E"/>
          </a:solidFill>
          <a:ln/>
        </p:spPr>
      </p:sp>
      <p:sp>
        <p:nvSpPr>
          <p:cNvPr id="11" name="Shape 8"/>
          <p:cNvSpPr/>
          <p:nvPr/>
        </p:nvSpPr>
        <p:spPr>
          <a:xfrm>
            <a:off x="6355140" y="4379476"/>
            <a:ext cx="504468" cy="504468"/>
          </a:xfrm>
          <a:prstGeom prst="roundRect">
            <a:avLst>
              <a:gd name="adj" fmla="val 66672"/>
            </a:avLst>
          </a:prstGeom>
          <a:solidFill>
            <a:srgbClr val="00002E"/>
          </a:solidFill>
          <a:ln w="22860">
            <a:solidFill>
              <a:srgbClr val="D7425E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512421" y="4473416"/>
            <a:ext cx="189905" cy="3165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24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2</a:t>
            </a:r>
            <a:endParaRPr lang="en-US" sz="2450" dirty="0"/>
          </a:p>
        </p:txBody>
      </p:sp>
      <p:sp>
        <p:nvSpPr>
          <p:cNvPr id="13" name="Text 10"/>
          <p:cNvSpPr/>
          <p:nvPr/>
        </p:nvSpPr>
        <p:spPr>
          <a:xfrm>
            <a:off x="7840504" y="4351496"/>
            <a:ext cx="2637830" cy="3298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Algorithm Training</a:t>
            </a:r>
            <a:endParaRPr lang="en-US" sz="2050" dirty="0"/>
          </a:p>
        </p:txBody>
      </p:sp>
      <p:sp>
        <p:nvSpPr>
          <p:cNvPr id="14" name="Text 11"/>
          <p:cNvSpPr/>
          <p:nvPr/>
        </p:nvSpPr>
        <p:spPr>
          <a:xfrm>
            <a:off x="7840504" y="4815721"/>
            <a:ext cx="6005155" cy="7172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Algorithms are trained on vast amounts of data to learn patterns and predict user preferences.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6829127" y="6470452"/>
            <a:ext cx="784741" cy="30480"/>
          </a:xfrm>
          <a:prstGeom prst="roundRect">
            <a:avLst>
              <a:gd name="adj" fmla="val 1103469"/>
            </a:avLst>
          </a:prstGeom>
          <a:solidFill>
            <a:srgbClr val="DD785E"/>
          </a:solidFill>
          <a:ln/>
        </p:spPr>
      </p:sp>
      <p:sp>
        <p:nvSpPr>
          <p:cNvPr id="16" name="Shape 13"/>
          <p:cNvSpPr/>
          <p:nvPr/>
        </p:nvSpPr>
        <p:spPr>
          <a:xfrm>
            <a:off x="6355140" y="6233517"/>
            <a:ext cx="504468" cy="504468"/>
          </a:xfrm>
          <a:prstGeom prst="roundRect">
            <a:avLst>
              <a:gd name="adj" fmla="val 66672"/>
            </a:avLst>
          </a:prstGeom>
          <a:solidFill>
            <a:srgbClr val="00002E"/>
          </a:solidFill>
          <a:ln w="22860">
            <a:solidFill>
              <a:srgbClr val="DD785E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6512421" y="6327458"/>
            <a:ext cx="189905" cy="3165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24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3</a:t>
            </a:r>
            <a:endParaRPr lang="en-US" sz="2450" dirty="0"/>
          </a:p>
        </p:txBody>
      </p:sp>
      <p:sp>
        <p:nvSpPr>
          <p:cNvPr id="18" name="Text 15"/>
          <p:cNvSpPr/>
          <p:nvPr/>
        </p:nvSpPr>
        <p:spPr>
          <a:xfrm>
            <a:off x="7840504" y="6205538"/>
            <a:ext cx="3497818" cy="3298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Recommendation Generation</a:t>
            </a:r>
            <a:endParaRPr lang="en-US" sz="2050" dirty="0"/>
          </a:p>
        </p:txBody>
      </p:sp>
      <p:sp>
        <p:nvSpPr>
          <p:cNvPr id="19" name="Text 16"/>
          <p:cNvSpPr/>
          <p:nvPr/>
        </p:nvSpPr>
        <p:spPr>
          <a:xfrm>
            <a:off x="7840504" y="6669762"/>
            <a:ext cx="6005155" cy="7172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Personalized recommendations are displayed on the website, influencing customer decisions.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2304693"/>
            <a:ext cx="7468553" cy="2112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Conclusion: The Future of Personalized Recommendations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4775716"/>
            <a:ext cx="746855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Recommendation systems will continue to evolve with advancements in AI and machine learning, delivering even more personalized and insightful recommendations.</a:t>
            </a:r>
            <a:endParaRPr lang="en-US" sz="18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2024-11-10T05:43:11Z</dcterms:created>
  <dcterms:modified xsi:type="dcterms:W3CDTF">2024-11-10T05:43:11Z</dcterms:modified>
</cp:coreProperties>
</file>